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0" r:id="rId3"/>
    <p:sldId id="277" r:id="rId4"/>
    <p:sldId id="294" r:id="rId5"/>
    <p:sldId id="293" r:id="rId6"/>
    <p:sldId id="257" r:id="rId7"/>
    <p:sldId id="286" r:id="rId8"/>
    <p:sldId id="285" r:id="rId9"/>
    <p:sldId id="292" r:id="rId10"/>
    <p:sldId id="291" r:id="rId11"/>
    <p:sldId id="29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73"/>
    <p:restoredTop sz="94676"/>
  </p:normalViewPr>
  <p:slideViewPr>
    <p:cSldViewPr snapToGrid="0" snapToObjects="1">
      <p:cViewPr varScale="1">
        <p:scale>
          <a:sx n="108" d="100"/>
          <a:sy n="108" d="100"/>
        </p:scale>
        <p:origin x="10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6FCB-146F-F946-ABFD-006332C090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77C50-538A-D54B-9228-F5FB7DEC0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C443-3245-E34D-A434-977CA994E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0E04F-7B3F-1C48-9A3A-39989D0A3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FBC48-6546-E849-A500-1E28113DB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76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24185-FC57-D243-8DC1-B634C8A201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0F503B-1F3F-BC45-AC8B-67BDD66D40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9BD5F4-ECC7-4649-809C-3DDD1F7D2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6987B-F886-0146-8EAF-CEF075CF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600A83-4FB2-1544-B654-8241440CA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977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C58718-AB49-7244-AF05-BAA4311641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EBCDCD-0DF1-B74B-A28A-11828BAAEE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68852-6131-C747-8347-26548A328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E267C3-939F-CA44-94F5-706796E4E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51A20-37E5-2743-A17F-786E16BBF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928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6B45-C36C-8648-8B40-7F99BCC61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34B2C-72F2-A94E-9A4E-1B0A3B53A7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8718D-F10B-7744-BA60-B36980DE8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321FB-9EBE-E244-A573-CA813DB59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BAB1B-2A13-B446-9281-850262FB1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78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377DC-2E99-6D42-A612-45CADC707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90366-113E-2F49-AC69-7EBB534C0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FE46C2-5AC3-404D-8164-19784BA72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FE3423-6E16-5748-8C82-B5D795F51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3B49E-5204-FB45-80D3-96D171036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894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7B7F2-38D0-8943-A5A5-6C6D88A87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49B603-7D9B-354C-95C1-89BD7460E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2551C-24E8-8040-AD8E-B24CA349F7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2E712-DD52-3F4D-A16A-26F9A5413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4CB7D-B1E5-7C46-B9EB-35567B54B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DB7B81-7ECB-6C43-92AF-4283BDC73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26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911A4-AC44-A441-AF38-F7145B6B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784344-7DD4-344B-9FC2-F1CC08C670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39EE92-58C9-9D4E-9391-D0C4CCDC5C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FD62FD-B307-454F-9760-553A3D76A7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ECEA93-3772-1F48-A0F3-61FC4A13CD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84E7DE-5917-A548-87B5-D66C30D0C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A6FB42-F202-5445-81B4-0403DA12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002ACB-B53A-A44B-9BDC-FBFB9F2A6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647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DD888-4EA0-D34E-A0BE-6D56841E2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AA6406-F082-584B-A8F6-C1AF67CF9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F17226-EE68-CE4C-AFEB-34B202D7C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6BA496-762D-E642-A359-8FBC23C9C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557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C4632-88CE-E549-B54A-097513960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7EF22B-E4EE-5740-9676-7A8879A5F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DB1EB-97CC-1844-951D-B0263284B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44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42770-2406-B248-8590-CFF13B337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14078B-F32A-0A46-8346-821F6059E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EEFDC1-1B35-1644-A82B-0F1F5559B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565FF-DD84-FC49-B6A8-172E82259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DCA5C8-0913-654B-99AD-E4C62B9D1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11D38F-D388-D34C-9728-612292B73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087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A90AA-47D0-5E40-BCA8-69F63A012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0B2024-16FC-8949-B1F3-CED5710D8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17BB2-D23E-A947-A13E-773AFBCDEE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09172-DD19-7C41-832C-63F24A21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82F95-71A7-E040-83F3-C7B2DC2CC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F607D-77A8-F14A-B507-37F17A977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78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48777F-D2F4-4B43-AD72-88752CC76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7885B9-F756-ED4B-9F1C-C81A8D762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96525-9C4B-9A4C-9243-2C03E070E6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E0977-47F4-BA41-AB43-91AAC9297AFE}" type="datetimeFigureOut">
              <a:rPr lang="en-US" smtClean="0"/>
              <a:t>2/7/18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9B2A0-6618-F74E-8D03-0D4484B0E3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8ADC6-A697-DD44-9E05-8DF43BAB9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4B4AA1-A378-D945-823E-4913BB47CB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39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ugdpr.org/" TargetMode="External"/><Relationship Id="rId2" Type="http://schemas.openxmlformats.org/officeDocument/2006/relationships/hyperlink" Target="http://eur-lex.europa.eu/legal-content/EN/TXT/PDF/?uri=CELEX:32016R0679&amp;from=e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europa.eu/rapid/press-release_MEMO-15-5170_en.ht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731F-1F12-F448-BA74-AB551A25F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5623" y="1422811"/>
            <a:ext cx="9144000" cy="2387600"/>
          </a:xfrm>
        </p:spPr>
        <p:txBody>
          <a:bodyPr>
            <a:normAutofit/>
          </a:bodyPr>
          <a:lstStyle/>
          <a:p>
            <a:r>
              <a:rPr lang="en-US" sz="5400" b="1" dirty="0"/>
              <a:t>The General Data Protection Regulation (GDPR)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87B5AF-B1A6-FB49-8109-759DDA872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5623" y="3902486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/>
              <a:t>What you need to know about the new regulation for personal data protection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F3F96D-4DC5-824F-BDC8-5818DBD06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663" y="332516"/>
            <a:ext cx="2661920" cy="998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463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B0745-73FE-FD4B-BB24-31B471138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658ADC-EE52-4645-AB0A-8A98E9C67B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6282"/>
            <a:ext cx="10515600" cy="50349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b="1" dirty="0"/>
              <a:t>Challenges for implementing</a:t>
            </a:r>
          </a:p>
          <a:p>
            <a:pPr marL="687388" lvl="2" indent="-21907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Team Compliance and Training</a:t>
            </a:r>
          </a:p>
          <a:p>
            <a:pPr marL="687388" lvl="2" indent="-21907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Implementing new data processing methods</a:t>
            </a:r>
          </a:p>
          <a:p>
            <a:pPr marL="687388" lvl="2" indent="-21907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Identifying and understanding how to deal with a data breach</a:t>
            </a:r>
          </a:p>
          <a:p>
            <a:pPr marL="687388" lvl="2" indent="-219075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Appointing a Data Protection Officer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b="1" dirty="0"/>
              <a:t>Critics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Less available data may stifle innovation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Small companies have less resources for implementing the changes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b="1" dirty="0"/>
              <a:t>Opportunities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Re-establish a relationship of trust with EU customers</a:t>
            </a:r>
          </a:p>
          <a:p>
            <a:pPr lvl="2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Transparency can be an incentive for individuals to share their data more easily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Companies are hiring data protection professionals</a:t>
            </a:r>
          </a:p>
        </p:txBody>
      </p:sp>
    </p:spTree>
    <p:extLst>
      <p:ext uri="{BB962C8B-B14F-4D97-AF65-F5344CB8AC3E}">
        <p14:creationId xmlns:p14="http://schemas.microsoft.com/office/powerpoint/2010/main" val="3624877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E8F01-B645-A64F-AA8C-1F17DB854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CE33C-34B8-FC44-910A-F4F5F459D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b="1" dirty="0"/>
              <a:t>Regulation (EU) 2016/679: </a:t>
            </a:r>
            <a:r>
              <a:rPr lang="en-US" sz="2200" dirty="0">
                <a:hlinkClick r:id="rId2"/>
              </a:rPr>
              <a:t>http://eur-lex.europa.eu/legal-content/EN/TXT/PDF/?uri=CELEX:32016R0679&amp;from=en</a:t>
            </a:r>
            <a:endParaRPr lang="en-US" sz="2200" dirty="0"/>
          </a:p>
          <a:p>
            <a:endParaRPr lang="en-US" sz="2200" dirty="0"/>
          </a:p>
          <a:p>
            <a:r>
              <a:rPr lang="en-US" sz="2200" b="1" dirty="0"/>
              <a:t>GDPR Portal: </a:t>
            </a:r>
            <a:r>
              <a:rPr lang="en-US" sz="2200" dirty="0">
                <a:hlinkClick r:id="rId3"/>
              </a:rPr>
              <a:t>https://www.eugdpr.org</a:t>
            </a:r>
            <a:endParaRPr lang="en-US" sz="2200" dirty="0"/>
          </a:p>
          <a:p>
            <a:endParaRPr lang="en-US" sz="2200" dirty="0"/>
          </a:p>
          <a:p>
            <a:r>
              <a:rPr lang="en-US" sz="2200" b="1" dirty="0"/>
              <a:t>European Commission - Fact Sheet : </a:t>
            </a:r>
            <a:r>
              <a:rPr lang="en-US" sz="2200" dirty="0">
                <a:hlinkClick r:id="rId4"/>
              </a:rPr>
              <a:t>http://europa.eu/rapid/press-release_MEMO-15-5170_en.htm</a:t>
            </a:r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7664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28110-8C85-DC44-A146-0691AEDC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the GDPR?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B8695-16C2-4344-B79A-D0CC00530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4556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dirty="0"/>
              <a:t>The General Data Protection Regulation (GDPR) is a new privacy law that gives residents of the European Union greater control over their “personal data” and requires organizations to maintain appropriate security of personal data.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b="1" dirty="0"/>
              <a:t>Objectives: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dirty="0"/>
              <a:t>Update the old Data Protection standards (Oct 1995) to fit today’s technology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dirty="0"/>
              <a:t>Harmonize data privacy laws across Europe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dirty="0"/>
              <a:t>Boost the digital market by restoring the confidence of Europeans about data collecting</a:t>
            </a:r>
          </a:p>
          <a:p>
            <a:pPr lvl="2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dirty="0"/>
              <a:t>According to the European Commission, more than 90% of Europeans are concerned about mobile apps collecting their data without their consent</a:t>
            </a:r>
          </a:p>
        </p:txBody>
      </p:sp>
    </p:spTree>
    <p:extLst>
      <p:ext uri="{BB962C8B-B14F-4D97-AF65-F5344CB8AC3E}">
        <p14:creationId xmlns:p14="http://schemas.microsoft.com/office/powerpoint/2010/main" val="1547853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614A1A-EF33-BD4D-A7CF-B9A2CA2773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67" t="11509" b="2551"/>
          <a:stretch/>
        </p:blipFill>
        <p:spPr>
          <a:xfrm>
            <a:off x="838200" y="787078"/>
            <a:ext cx="11009235" cy="6146703"/>
          </a:xfrm>
          <a:prstGeom prst="rect">
            <a:avLst/>
          </a:prstGeom>
          <a:noFill/>
          <a:ln w="28575">
            <a:noFill/>
            <a:prstDash val="lgDash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029D96-09D1-C04C-A007-BC1E5AE70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Timelime</a:t>
            </a:r>
            <a:endParaRPr lang="en-US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7F0712-71FE-C34D-AAD9-8E3908ED2126}"/>
              </a:ext>
            </a:extLst>
          </p:cNvPr>
          <p:cNvSpPr txBox="1"/>
          <p:nvPr/>
        </p:nvSpPr>
        <p:spPr>
          <a:xfrm>
            <a:off x="7453131" y="1488663"/>
            <a:ext cx="40659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C00000"/>
                </a:solidFill>
              </a:rPr>
              <a:t>WHEN? May 25</a:t>
            </a:r>
            <a:r>
              <a:rPr lang="en-US" sz="3200" b="1" baseline="30000" dirty="0">
                <a:solidFill>
                  <a:srgbClr val="C00000"/>
                </a:solidFill>
              </a:rPr>
              <a:t>th</a:t>
            </a:r>
            <a:r>
              <a:rPr lang="en-US" sz="3200" b="1" dirty="0">
                <a:solidFill>
                  <a:srgbClr val="C00000"/>
                </a:solidFill>
              </a:rPr>
              <a:t>  2018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B4FA75-6265-3141-9984-5752632C9A7F}"/>
              </a:ext>
            </a:extLst>
          </p:cNvPr>
          <p:cNvSpPr/>
          <p:nvPr/>
        </p:nvSpPr>
        <p:spPr>
          <a:xfrm>
            <a:off x="7836060" y="2997842"/>
            <a:ext cx="2106593" cy="960699"/>
          </a:xfrm>
          <a:prstGeom prst="ellipse">
            <a:avLst/>
          </a:prstGeom>
          <a:noFill/>
          <a:ln w="28575">
            <a:solidFill>
              <a:srgbClr val="C00000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79DB9DB-BEFA-434D-8272-D1304AA53152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8900932" y="2073438"/>
            <a:ext cx="585166" cy="924406"/>
          </a:xfrm>
          <a:prstGeom prst="straightConnector1">
            <a:avLst/>
          </a:prstGeom>
          <a:ln w="25400">
            <a:solidFill>
              <a:srgbClr val="C00000"/>
            </a:solidFill>
            <a:prstDash val="lg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285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28110-8C85-DC44-A146-0691AEDCB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en-US" b="1" dirty="0"/>
              <a:t>Which types of data need to be protected?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1FBDE94-316D-CB49-A4B7-D79400B78D87}"/>
              </a:ext>
            </a:extLst>
          </p:cNvPr>
          <p:cNvSpPr/>
          <p:nvPr/>
        </p:nvSpPr>
        <p:spPr>
          <a:xfrm>
            <a:off x="1198290" y="2489554"/>
            <a:ext cx="4326194" cy="3101018"/>
          </a:xfrm>
          <a:prstGeom prst="roundRect">
            <a:avLst>
              <a:gd name="adj" fmla="val 7414"/>
            </a:avLst>
          </a:prstGeo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spcAft>
                <a:spcPts val="600"/>
              </a:spcAft>
            </a:pPr>
            <a:r>
              <a:rPr lang="en-US" sz="2000" b="1" dirty="0">
                <a:solidFill>
                  <a:schemeClr val="tx1"/>
                </a:solidFill>
              </a:rPr>
              <a:t>PERSONAL DATA</a:t>
            </a:r>
          </a:p>
          <a:p>
            <a:r>
              <a:rPr lang="en-US" sz="2000" dirty="0">
                <a:solidFill>
                  <a:schemeClr val="tx1"/>
                </a:solidFill>
              </a:rPr>
              <a:t>Anything that allows a living person to be directly or indirectly identified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Address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E-mail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Mobile number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etc.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9AC4E55-A1F0-3C43-B993-7BE4EE412233}"/>
              </a:ext>
            </a:extLst>
          </p:cNvPr>
          <p:cNvSpPr/>
          <p:nvPr/>
        </p:nvSpPr>
        <p:spPr>
          <a:xfrm>
            <a:off x="6630613" y="2489554"/>
            <a:ext cx="4326194" cy="3101018"/>
          </a:xfrm>
          <a:prstGeom prst="roundRect">
            <a:avLst>
              <a:gd name="adj" fmla="val 7414"/>
            </a:avLst>
          </a:prstGeom>
          <a:solidFill>
            <a:schemeClr val="bg2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solidFill>
                  <a:schemeClr val="tx1"/>
                </a:solidFill>
              </a:rPr>
              <a:t>SENSITIVE PERSONAL DATA</a:t>
            </a:r>
          </a:p>
          <a:p>
            <a:r>
              <a:rPr lang="en-US" sz="2000" dirty="0">
                <a:solidFill>
                  <a:schemeClr val="tx1"/>
                </a:solidFill>
              </a:rPr>
              <a:t>‘Special categories' of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Religious beliefs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Political opinions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Race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Sexual orientation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Health information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479927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04038-9C81-C74E-9A48-90849C29B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should we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0C0444-9EE1-294A-879B-FDE4D3CBC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04443" cy="786946"/>
          </a:xfrm>
        </p:spPr>
        <p:txBody>
          <a:bodyPr>
            <a:normAutofit lnSpcReduction="10000"/>
          </a:bodyPr>
          <a:lstStyle/>
          <a:p>
            <a:pPr fontAlgn="base">
              <a:lnSpc>
                <a:spcPct val="100000"/>
              </a:lnSpc>
              <a:spcBef>
                <a:spcPts val="400"/>
              </a:spcBef>
              <a:spcAft>
                <a:spcPts val="600"/>
              </a:spcAft>
            </a:pPr>
            <a:r>
              <a:rPr lang="en-US" sz="2400" dirty="0"/>
              <a:t>GDPR applies to any company that offer goods or services on the EU that collect personal data of EU individuals.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E5A8CF-C184-114A-A84E-E889FA3CC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4914" y="2652935"/>
            <a:ext cx="3432314" cy="4082373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AE81515-E1F3-AF4F-A2C2-AF15491425AF}"/>
              </a:ext>
            </a:extLst>
          </p:cNvPr>
          <p:cNvSpPr txBox="1">
            <a:spLocks/>
          </p:cNvSpPr>
          <p:nvPr/>
        </p:nvSpPr>
        <p:spPr>
          <a:xfrm>
            <a:off x="838200" y="2719139"/>
            <a:ext cx="6346372" cy="1944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lnSpc>
                <a:spcPct val="100000"/>
              </a:lnSpc>
              <a:spcAft>
                <a:spcPts val="1200"/>
              </a:spcAft>
            </a:pPr>
            <a:r>
              <a:rPr lang="en-US" sz="2400" dirty="0"/>
              <a:t>Companies that don’t comply will be exposed to serious fines. Whichever is greater: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Up to 4% of annual revenue</a:t>
            </a:r>
          </a:p>
          <a:p>
            <a:pPr lvl="1">
              <a:spcBef>
                <a:spcPts val="600"/>
              </a:spcBef>
              <a:spcAft>
                <a:spcPts val="1200"/>
              </a:spcAft>
            </a:pPr>
            <a:r>
              <a:rPr lang="en-US" dirty="0"/>
              <a:t>Up to €20M</a:t>
            </a:r>
          </a:p>
        </p:txBody>
      </p:sp>
    </p:spTree>
    <p:extLst>
      <p:ext uri="{BB962C8B-B14F-4D97-AF65-F5344CB8AC3E}">
        <p14:creationId xmlns:p14="http://schemas.microsoft.com/office/powerpoint/2010/main" val="2564819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7227-CCFF-3B4D-BF5B-75A05489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changes</a:t>
            </a:r>
            <a:br>
              <a:rPr lang="en-US" b="1" dirty="0"/>
            </a:br>
            <a:r>
              <a:rPr lang="en-US" sz="3200" b="1" dirty="0"/>
              <a:t>Individuals’ Data Rights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EAC36-DD6C-5749-AEE8-26F019623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541"/>
            <a:ext cx="10515600" cy="477194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b="1" dirty="0"/>
              <a:t>Consent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Stricter requirements on obtaining valid consent from individuals to justify the processing of their personal data.</a:t>
            </a:r>
            <a:endParaRPr lang="en-US" sz="2000" dirty="0">
              <a:effectLst/>
            </a:endParaRP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b="1" dirty="0"/>
              <a:t>Additional Protection for Children (&lt; 16 years old)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Only valid if authorized by a parent</a:t>
            </a:r>
            <a:endParaRPr lang="en-US" sz="2000" b="1" dirty="0"/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200" b="1" dirty="0"/>
              <a:t>Data Access Rights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Right to Access</a:t>
            </a:r>
          </a:p>
          <a:p>
            <a:pPr lvl="2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Right to obtain data that is being processed, where and for what purpose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Right to Rectification and Erasure (“right to be forgotten”)</a:t>
            </a:r>
          </a:p>
          <a:p>
            <a:pPr lvl="1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sz="2000" dirty="0"/>
              <a:t>Right to data portability</a:t>
            </a:r>
          </a:p>
          <a:p>
            <a:pPr lvl="2">
              <a:lnSpc>
                <a:spcPct val="100000"/>
              </a:lnSpc>
              <a:spcBef>
                <a:spcPts val="300"/>
              </a:spcBef>
              <a:spcAft>
                <a:spcPts val="600"/>
              </a:spcAft>
            </a:pPr>
            <a:r>
              <a:rPr lang="en-US" dirty="0"/>
              <a:t>Right to transfer personal data from one organization to another</a:t>
            </a:r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75934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7227-CCFF-3B4D-BF5B-75A05489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changes</a:t>
            </a:r>
            <a:br>
              <a:rPr lang="en-US" b="1" dirty="0"/>
            </a:br>
            <a:r>
              <a:rPr lang="en-US" sz="3200" b="1" dirty="0"/>
              <a:t>Data Protection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EAC36-DD6C-5749-AEE8-26F019623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5544"/>
            <a:ext cx="6437811" cy="219988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200" b="1" dirty="0"/>
              <a:t>Data Protection by Design and by Default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Companies must demonstrate an evidence that data security is embedded in products and services from the early development stage. 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Only necessary personal data are processed.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757F2-AA0B-334F-9390-23A960807C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38" t="7822" r="5429" b="23815"/>
          <a:stretch/>
        </p:blipFill>
        <p:spPr>
          <a:xfrm>
            <a:off x="8072846" y="2202507"/>
            <a:ext cx="3879984" cy="2028385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990B417-A5D8-7F49-837D-CA8ABE9F14BD}"/>
              </a:ext>
            </a:extLst>
          </p:cNvPr>
          <p:cNvSpPr txBox="1">
            <a:spLocks/>
          </p:cNvSpPr>
          <p:nvPr/>
        </p:nvSpPr>
        <p:spPr>
          <a:xfrm>
            <a:off x="838200" y="4245430"/>
            <a:ext cx="11370128" cy="24399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200" b="1" dirty="0"/>
              <a:t>Compliance Standards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Compliance with the international information security standard ISO 27001.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200" b="1" dirty="0"/>
              <a:t>Records of Data Processing</a:t>
            </a:r>
          </a:p>
          <a:p>
            <a:pPr lvl="1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Records need to contain a specific set of information so that it is clear what, where, how and why data is processed.</a:t>
            </a:r>
            <a:endParaRPr lang="en-US" dirty="0"/>
          </a:p>
          <a:p>
            <a:pPr lvl="2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marL="0" indent="0"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400" dirty="0"/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6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35220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97227-CCFF-3B4D-BF5B-75A05489B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Key changes</a:t>
            </a:r>
            <a:br>
              <a:rPr lang="en-US" b="1" dirty="0"/>
            </a:br>
            <a:r>
              <a:rPr lang="en-US" sz="3200" b="1" dirty="0"/>
              <a:t>Accountability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EAC36-DD6C-5749-AEE8-26F019623F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6799"/>
            <a:ext cx="10515600" cy="479191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200" b="1" dirty="0"/>
              <a:t>Breach notification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Mandatory for an organization to report any data breach to its supervisory authority within 72 hours.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Individuals must be contacted in high-risk breaches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Not necessary if protective measures eliminate the danger immediately</a:t>
            </a: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200" b="1" dirty="0"/>
              <a:t>Hire Data Protection Officer (DPO)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Many organizations will be required to appoint a data protection officer (DPO)</a:t>
            </a:r>
            <a:endParaRPr lang="en-US" sz="1800" dirty="0">
              <a:effectLst/>
            </a:endParaRP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 DPO must be appointed where:</a:t>
            </a:r>
            <a:endParaRPr lang="en-US" sz="1800" dirty="0">
              <a:effectLst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The processing is carried out by a public authority</a:t>
            </a:r>
            <a:endParaRPr lang="en-US" sz="1800" dirty="0">
              <a:effectLst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Regular monitoring of individuals on a large scale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Large-scale processing of sensitive personal data or data relating to criminal convictions and offences</a:t>
            </a:r>
            <a:endParaRPr lang="en-US" sz="2200" dirty="0">
              <a:effectLst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</a:pPr>
            <a:endParaRPr lang="en-US" sz="2200" dirty="0">
              <a:effectLst/>
            </a:endParaRPr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220340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4673C-AC5B-FC4D-8499-CE4B4392B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Recap…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7E623-D0D3-2D47-9FF7-4A7F3045E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1600"/>
              </a:spcBef>
              <a:spcAft>
                <a:spcPts val="1200"/>
              </a:spcAft>
            </a:pPr>
            <a:r>
              <a:rPr lang="en-US" sz="2400" dirty="0"/>
              <a:t>Companies that do business in the EU must </a:t>
            </a:r>
            <a:r>
              <a:rPr lang="en-US" sz="2600" b="1" dirty="0"/>
              <a:t>only process and store </a:t>
            </a:r>
            <a:r>
              <a:rPr lang="en-US" sz="2400" dirty="0"/>
              <a:t>customer data that is </a:t>
            </a:r>
            <a:r>
              <a:rPr lang="en-US" sz="2600" b="1" dirty="0"/>
              <a:t>absolutely necessary</a:t>
            </a:r>
            <a:r>
              <a:rPr lang="en-US" sz="2600" dirty="0"/>
              <a:t> </a:t>
            </a:r>
            <a:r>
              <a:rPr lang="en-US" sz="2400" dirty="0"/>
              <a:t>to their business</a:t>
            </a:r>
          </a:p>
          <a:p>
            <a:pPr>
              <a:spcBef>
                <a:spcPts val="1600"/>
              </a:spcBef>
              <a:spcAft>
                <a:spcPts val="1200"/>
              </a:spcAft>
            </a:pPr>
            <a:r>
              <a:rPr lang="en-US" sz="2600" dirty="0"/>
              <a:t>More </a:t>
            </a:r>
            <a:r>
              <a:rPr lang="en-US" sz="2600" b="1" dirty="0"/>
              <a:t>explicit consent </a:t>
            </a:r>
            <a:r>
              <a:rPr lang="en-US" sz="2400" dirty="0"/>
              <a:t>must be obtained from a customer before a business can collect their data</a:t>
            </a:r>
          </a:p>
          <a:p>
            <a:pPr>
              <a:spcBef>
                <a:spcPts val="1600"/>
              </a:spcBef>
              <a:spcAft>
                <a:spcPts val="1200"/>
              </a:spcAft>
            </a:pPr>
            <a:r>
              <a:rPr lang="en-US" sz="2400" dirty="0"/>
              <a:t>Businesses must </a:t>
            </a:r>
            <a:r>
              <a:rPr lang="en-US" sz="2600" b="1" dirty="0"/>
              <a:t>report any suspected data breaches </a:t>
            </a:r>
            <a:r>
              <a:rPr lang="en-US" sz="2400" dirty="0"/>
              <a:t>within 72 hours</a:t>
            </a:r>
          </a:p>
          <a:p>
            <a:pPr>
              <a:spcBef>
                <a:spcPts val="1600"/>
              </a:spcBef>
              <a:spcAft>
                <a:spcPts val="1200"/>
              </a:spcAft>
            </a:pPr>
            <a:r>
              <a:rPr lang="en-US" sz="2400" dirty="0"/>
              <a:t>Individuals have the </a:t>
            </a:r>
            <a:r>
              <a:rPr lang="en-US" sz="2600" b="1" dirty="0"/>
              <a:t>right to access </a:t>
            </a:r>
            <a:r>
              <a:rPr lang="en-US" sz="2400" dirty="0"/>
              <a:t>their data at any time, and the </a:t>
            </a:r>
            <a:r>
              <a:rPr lang="en-US" sz="2600" b="1" dirty="0"/>
              <a:t>right to be forgotten</a:t>
            </a:r>
          </a:p>
          <a:p>
            <a:pPr>
              <a:spcBef>
                <a:spcPts val="1600"/>
              </a:spcBef>
              <a:spcAft>
                <a:spcPts val="1200"/>
              </a:spcAft>
            </a:pPr>
            <a:r>
              <a:rPr lang="en-US" sz="2400" dirty="0"/>
              <a:t>Some businesses will be required to </a:t>
            </a:r>
            <a:r>
              <a:rPr lang="en-US" sz="2600" b="1" dirty="0"/>
              <a:t>hire a Data Protection Officer (DPO)</a:t>
            </a:r>
          </a:p>
        </p:txBody>
      </p:sp>
    </p:spTree>
    <p:extLst>
      <p:ext uri="{BB962C8B-B14F-4D97-AF65-F5344CB8AC3E}">
        <p14:creationId xmlns:p14="http://schemas.microsoft.com/office/powerpoint/2010/main" val="242410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3894</TotalTime>
  <Words>670</Words>
  <Application>Microsoft Macintosh PowerPoint</Application>
  <PresentationFormat>Widescreen</PresentationFormat>
  <Paragraphs>90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The General Data Protection Regulation (GDPR)</vt:lpstr>
      <vt:lpstr>What is the GDPR?</vt:lpstr>
      <vt:lpstr>Timelime</vt:lpstr>
      <vt:lpstr>Which types of data need to be protected?</vt:lpstr>
      <vt:lpstr>Why should we care?</vt:lpstr>
      <vt:lpstr>Key changes Individuals’ Data Rights</vt:lpstr>
      <vt:lpstr>Key changes Data Protection</vt:lpstr>
      <vt:lpstr>Key changes Accountability</vt:lpstr>
      <vt:lpstr>Recap…</vt:lpstr>
      <vt:lpstr>Final Thoughts</vt:lpstr>
      <vt:lpstr>Resources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94</cp:revision>
  <dcterms:created xsi:type="dcterms:W3CDTF">2018-02-03T23:56:05Z</dcterms:created>
  <dcterms:modified xsi:type="dcterms:W3CDTF">2018-02-07T21:23:17Z</dcterms:modified>
</cp:coreProperties>
</file>

<file path=docProps/thumbnail.jpeg>
</file>